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301" r:id="rId8"/>
    <p:sldId id="304" r:id="rId9"/>
    <p:sldId id="261" r:id="rId10"/>
    <p:sldId id="264" r:id="rId11"/>
    <p:sldId id="259" r:id="rId12"/>
    <p:sldId id="265" r:id="rId13"/>
    <p:sldId id="267" r:id="rId14"/>
    <p:sldId id="266" r:id="rId15"/>
    <p:sldId id="268" r:id="rId16"/>
    <p:sldId id="283" r:id="rId17"/>
    <p:sldId id="298" r:id="rId18"/>
    <p:sldId id="302" r:id="rId19"/>
    <p:sldId id="303" r:id="rId20"/>
    <p:sldId id="269" r:id="rId21"/>
    <p:sldId id="270" r:id="rId22"/>
    <p:sldId id="271" r:id="rId23"/>
    <p:sldId id="272" r:id="rId24"/>
    <p:sldId id="273" r:id="rId25"/>
    <p:sldId id="274" r:id="rId26"/>
    <p:sldId id="305" r:id="rId27"/>
    <p:sldId id="275" r:id="rId28"/>
    <p:sldId id="276" r:id="rId29"/>
    <p:sldId id="277" r:id="rId30"/>
    <p:sldId id="280" r:id="rId31"/>
    <p:sldId id="278" r:id="rId32"/>
    <p:sldId id="281" r:id="rId33"/>
    <p:sldId id="282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79" r:id="rId45"/>
    <p:sldId id="294" r:id="rId46"/>
    <p:sldId id="306" r:id="rId47"/>
    <p:sldId id="307" r:id="rId48"/>
    <p:sldId id="295" r:id="rId49"/>
    <p:sldId id="296" r:id="rId50"/>
    <p:sldId id="297" r:id="rId51"/>
    <p:sldId id="299" r:id="rId52"/>
    <p:sldId id="300" r:id="rId53"/>
    <p:sldId id="308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ru-RU" dirty="0" err="1"/>
              <a:t>A</a:t>
            </a:r>
            <a:r>
              <a:rPr lang="en-US" dirty="0" err="1"/>
              <a:t>gile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6"/>
            <a:ext cx="11206716" cy="551467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S</a:t>
            </a:r>
            <a:r>
              <a:rPr lang="en-US" dirty="0"/>
              <a:t>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689"/>
            <a:ext cx="10515600" cy="51031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новых </a:t>
            </a:r>
            <a:r>
              <a:rPr lang="ru-RU" b="1" dirty="0"/>
              <a:t>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r>
              <a:rPr lang="ru-RU" dirty="0"/>
              <a:t>Работа ведется итерациями,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r>
              <a:rPr lang="ru-RU" dirty="0"/>
              <a:t>Результатом работы может считаться лишь то, что готово к использованию</a:t>
            </a:r>
          </a:p>
          <a:p>
            <a:r>
              <a:rPr lang="ru-RU" dirty="0"/>
              <a:t>Продукт разрабатывает самоуправляемая команда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19049" y="1"/>
            <a:ext cx="122300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pPr>
              <a:buFontTx/>
              <a:buChar char="-"/>
            </a:pPr>
            <a:r>
              <a:rPr lang="ru-RU" dirty="0"/>
              <a:t>Заказчики</a:t>
            </a:r>
          </a:p>
          <a:p>
            <a:pPr>
              <a:buFontTx/>
              <a:buChar char="-"/>
            </a:pPr>
            <a:r>
              <a:rPr lang="ru-RU" dirty="0"/>
              <a:t>Потенциальные пользователи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</a:t>
            </a:r>
            <a:r>
              <a:rPr lang="ru-RU" dirty="0" err="1"/>
              <a:t>Скрам</a:t>
            </a:r>
            <a:r>
              <a:rPr lang="ru-RU" dirty="0"/>
              <a:t>-команде в целом по видению, </a:t>
            </a:r>
            <a:r>
              <a:rPr lang="ru-RU" dirty="0" err="1"/>
              <a:t>Бэклогу</a:t>
            </a:r>
            <a:r>
              <a:rPr lang="ru-RU" dirty="0"/>
              <a:t> Продукта и Инкрементам. Нередко участвует в Обзоре спринта. 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самоорганизующаяся и самоуправляемая</a:t>
            </a:r>
          </a:p>
          <a:p>
            <a:pPr lvl="1"/>
            <a:r>
              <a:rPr lang="ru-RU" dirty="0"/>
              <a:t>сами решают, кто, что, когда и как делает</a:t>
            </a:r>
          </a:p>
          <a:p>
            <a:r>
              <a:rPr lang="ru-RU" dirty="0"/>
              <a:t>работа команды оценивается как работа единой группы</a:t>
            </a:r>
          </a:p>
          <a:p>
            <a:r>
              <a:rPr lang="ru-RU" dirty="0"/>
              <a:t>внутри </a:t>
            </a:r>
            <a:r>
              <a:rPr lang="en" dirty="0"/>
              <a:t>Scrum Team </a:t>
            </a:r>
            <a:r>
              <a:rPr lang="ru-RU" dirty="0"/>
              <a:t>нет подкоманд и иерархий</a:t>
            </a:r>
          </a:p>
          <a:p>
            <a:r>
              <a:rPr lang="ru-RU" dirty="0"/>
              <a:t>размер: 7 ± 2 человека, чем меньше — тем лучше</a:t>
            </a:r>
          </a:p>
          <a:p>
            <a:r>
              <a:rPr lang="ru-RU" dirty="0"/>
              <a:t>кроссфункциональная</a:t>
            </a:r>
          </a:p>
          <a:p>
            <a:pPr lvl="1"/>
            <a:r>
              <a:rPr lang="ru-RU" dirty="0"/>
              <a:t>в неё входят люди с дополняющими навыками — разработчики, аналитики, тестировщики, дизайнеры, </a:t>
            </a:r>
            <a:r>
              <a:rPr lang="ru-RU" dirty="0" err="1"/>
              <a:t>d</a:t>
            </a:r>
            <a:r>
              <a:rPr lang="en-US" dirty="0"/>
              <a:t>evops</a:t>
            </a:r>
            <a:r>
              <a:rPr lang="ru-RU" dirty="0"/>
              <a:t> и т.п.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T-Shape</a:t>
            </a:r>
          </a:p>
          <a:p>
            <a:r>
              <a:rPr lang="ru-RU" dirty="0"/>
              <a:t>нет заранее определённых ролей и специализаций в команде</a:t>
            </a:r>
            <a:endParaRPr lang="en-US" dirty="0"/>
          </a:p>
          <a:p>
            <a:r>
              <a:rPr lang="ru-RU" dirty="0"/>
              <a:t>команда сидит в одном месте или находится в постоянном тесном контакте онлайн (</a:t>
            </a:r>
            <a:r>
              <a:rPr lang="en" dirty="0"/>
              <a:t>colocation)</a:t>
            </a:r>
          </a:p>
          <a:p>
            <a:r>
              <a:rPr lang="ru-RU" dirty="0"/>
              <a:t>работает вместе, помогая друг другу</a:t>
            </a:r>
          </a:p>
          <a:p>
            <a:r>
              <a:rPr lang="ru-RU" dirty="0"/>
              <a:t>члены команды признают наличие проблем и 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634" y="-95697"/>
            <a:ext cx="12202634" cy="699304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ru-RU" dirty="0" err="1"/>
              <a:t>T</a:t>
            </a:r>
            <a:r>
              <a:rPr lang="en-US" dirty="0"/>
              <a:t>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229"/>
            <a:ext cx="10853057" cy="4877306"/>
          </a:xfrm>
        </p:spPr>
        <p:txBody>
          <a:bodyPr>
            <a:normAutofit/>
          </a:bodyPr>
          <a:lstStyle/>
          <a:p>
            <a:r>
              <a:rPr lang="ru-RU" dirty="0"/>
              <a:t>берёт на себя обязательства по выполнению объёма работ на спринт перед Владельцем продукта</a:t>
            </a:r>
          </a:p>
          <a:p>
            <a:r>
              <a:rPr lang="ru-RU" dirty="0"/>
              <a:t>принимает обязательство достичь цели спринта</a:t>
            </a:r>
          </a:p>
          <a:p>
            <a:pPr marL="0" indent="0">
              <a:buNone/>
            </a:pPr>
            <a:r>
              <a:rPr lang="en" dirty="0"/>
              <a:t>Scrum Team </a:t>
            </a:r>
            <a:r>
              <a:rPr lang="ru-RU" b="1" dirty="0"/>
              <a:t>выполняет все продуктовые активности</a:t>
            </a:r>
            <a:r>
              <a:rPr lang="ru-RU" dirty="0"/>
              <a:t>: сотрудничество с заинтересованными лицами, верификацию, обслуживание, эксплуатацию, эксперименты, исследования, разработку и все то, что может потребоваться. Они уполномочены управлять своей собственной работой. </a:t>
            </a:r>
          </a:p>
          <a:p>
            <a:pPr marL="0" indent="0">
              <a:buNone/>
            </a:pPr>
            <a:r>
              <a:rPr lang="ru-RU" dirty="0"/>
              <a:t>Вся </a:t>
            </a:r>
            <a:r>
              <a:rPr lang="en" dirty="0"/>
              <a:t>Scrum Team </a:t>
            </a:r>
            <a:r>
              <a:rPr lang="ru-RU" b="1" dirty="0"/>
              <a:t>несет ответственность за создание</a:t>
            </a:r>
            <a:r>
              <a:rPr lang="ru-RU" dirty="0"/>
              <a:t> ценного, полезного </a:t>
            </a:r>
            <a:r>
              <a:rPr lang="en" b="1" dirty="0"/>
              <a:t>Increment</a:t>
            </a:r>
            <a:r>
              <a:rPr lang="en" dirty="0"/>
              <a:t> </a:t>
            </a:r>
            <a:r>
              <a:rPr lang="ru-RU" dirty="0"/>
              <a:t>в каждом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ru-RU" dirty="0" err="1"/>
              <a:t>T</a:t>
            </a:r>
            <a:r>
              <a:rPr lang="en-US" dirty="0"/>
              <a:t>-Shaped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331" y="1253331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endParaRPr lang="ru-RU" dirty="0"/>
          </a:p>
          <a:p>
            <a:r>
              <a:rPr lang="ru-RU" b="1" dirty="0" err="1"/>
              <a:t>T</a:t>
            </a:r>
            <a:r>
              <a:rPr lang="en-US" b="1" dirty="0"/>
              <a:t>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ru-RU" dirty="0"/>
              <a:t>Кроссфункциональность :: </a:t>
            </a:r>
            <a:r>
              <a:rPr lang="en-US" b="1" dirty="0"/>
              <a:t>Bus factor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i="1" dirty="0"/>
              <a:t>bus factor</a:t>
            </a:r>
            <a:r>
              <a:rPr lang="en" sz="2400" dirty="0"/>
              <a:t> </a:t>
            </a:r>
            <a:r>
              <a:rPr lang="ru-RU" sz="2400" dirty="0"/>
              <a:t>проекта </a:t>
            </a:r>
            <a:r>
              <a:rPr lang="en-US" sz="2400" dirty="0"/>
              <a:t>(</a:t>
            </a:r>
            <a:r>
              <a:rPr lang="ru-RU" sz="2400" dirty="0"/>
              <a:t>команды</a:t>
            </a:r>
            <a:r>
              <a:rPr lang="en-US" sz="2400" dirty="0"/>
              <a:t>) </a:t>
            </a:r>
            <a:r>
              <a:rPr lang="ru-RU" sz="2400" dirty="0"/>
              <a:t>— это мера сосредоточения информации среди отдельных членов проекта;</a:t>
            </a:r>
          </a:p>
          <a:p>
            <a:r>
              <a:rPr lang="ru-RU" sz="2400" dirty="0"/>
              <a:t>фактор означает </a:t>
            </a:r>
            <a:r>
              <a:rPr lang="ru-RU" sz="2400" b="1" dirty="0"/>
              <a:t>количество участников проекта</a:t>
            </a:r>
            <a:r>
              <a:rPr lang="ru-RU" sz="2400" dirty="0"/>
              <a:t>, </a:t>
            </a:r>
            <a:r>
              <a:rPr lang="ru-RU" sz="2400" b="1" dirty="0"/>
              <a:t>после потери которых </a:t>
            </a:r>
            <a:r>
              <a:rPr lang="ru-RU" sz="2400" dirty="0"/>
              <a:t>(«попадания» которых под автобус, варианты: увольнения, заболевания, рождения у них ребёнка, наступления несчастного случая и других форс-мажорных обстоятельств) </a:t>
            </a:r>
            <a:r>
              <a:rPr lang="ru-RU" sz="2400" b="1" dirty="0"/>
              <a:t>проект не сможет быть завершён </a:t>
            </a:r>
            <a:r>
              <a:rPr lang="ru-RU" sz="24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6018028" y="4720856"/>
            <a:ext cx="567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B</a:t>
            </a:r>
            <a:r>
              <a:rPr lang="en-US" sz="2400" dirty="0"/>
              <a:t>us-factor 1 — </a:t>
            </a:r>
            <a:r>
              <a:rPr lang="ru-RU" sz="2400" dirty="0"/>
              <a:t>очень плохо!</a:t>
            </a:r>
          </a:p>
          <a:p>
            <a:r>
              <a:rPr lang="ru-RU" sz="2400" dirty="0"/>
              <a:t>Большие риски!</a:t>
            </a:r>
            <a:br>
              <a:rPr lang="ru-RU" sz="2400" dirty="0"/>
            </a:br>
            <a:r>
              <a:rPr lang="ru-RU" sz="2400" i="1" dirty="0"/>
              <a:t>Что делать?</a:t>
            </a:r>
            <a:r>
              <a:rPr lang="ru-RU" sz="2400" dirty="0"/>
              <a:t> </a:t>
            </a:r>
            <a:r>
              <a:rPr lang="ru-RU" sz="2400" dirty="0" err="1"/>
              <a:t>T</a:t>
            </a:r>
            <a:r>
              <a:rPr lang="en-US" sz="2400" dirty="0"/>
              <a:t>-shape-</a:t>
            </a:r>
            <a:r>
              <a:rPr lang="en-US" sz="2400" dirty="0" err="1"/>
              <a:t>и</a:t>
            </a:r>
            <a:r>
              <a:rPr lang="ru-RU" sz="2400" dirty="0" err="1"/>
              <a:t>ться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47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</a:t>
            </a:r>
            <a:r>
              <a:rPr lang="ru-RU" dirty="0" err="1"/>
              <a:t>Такмана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09" y="1096641"/>
            <a:ext cx="7472266" cy="5641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замене/добавлении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242462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Н</a:t>
            </a:r>
            <a:r>
              <a:rPr lang="ru-RU" dirty="0"/>
              <a:t>е каждый м</a:t>
            </a:r>
            <a:r>
              <a:rPr lang="en-US" dirty="0" err="1"/>
              <a:t>о</a:t>
            </a:r>
            <a:r>
              <a:rPr lang="ru-RU" dirty="0" err="1"/>
              <a:t>жет</a:t>
            </a:r>
            <a:r>
              <a:rPr lang="ru-RU" dirty="0"/>
              <a:t> быть членом </a:t>
            </a:r>
            <a:r>
              <a:rPr lang="ru-RU" dirty="0" err="1"/>
              <a:t>s</a:t>
            </a:r>
            <a:r>
              <a:rPr lang="en-US" dirty="0" err="1"/>
              <a:t>crum</a:t>
            </a:r>
            <a:r>
              <a:rPr lang="en-US" dirty="0"/>
              <a:t>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180" y="1460810"/>
            <a:ext cx="5588620" cy="471615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5100" dirty="0"/>
              <a:t>Известная притча:</a:t>
            </a:r>
            <a:br>
              <a:rPr lang="ru-RU" sz="4000" dirty="0"/>
            </a:br>
            <a:br>
              <a:rPr lang="ru-RU" sz="4000" dirty="0"/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Шел по долине странник и увидел он человека, который, обливаясь потом, тащил в гору тяжелый камень.</a:t>
            </a:r>
            <a:endParaRPr lang="en-US" sz="36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 — спросил странник.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«Хозяин приказал носить наверх камни, вот я и ношу», — сердито ответил человек.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Пошел странник выше в гору и увидел другого человека, тоже с камнем. </a:t>
            </a: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«А ты что делаешь?» — поинтересовался он.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«Я строю храм», — спокойно ответил тот.</a:t>
            </a: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»</a:t>
            </a:r>
            <a:endParaRPr lang="ru-RU" sz="36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637478" y="1460810"/>
            <a:ext cx="43248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ru-RU" sz="2400" dirty="0" err="1"/>
              <a:t>s</a:t>
            </a:r>
            <a:r>
              <a:rPr lang="en-US" sz="2400" dirty="0" err="1"/>
              <a:t>crum-к</a:t>
            </a:r>
            <a:r>
              <a:rPr lang="ru-RU" sz="2400" dirty="0"/>
              <a:t>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ru-RU" sz="2400" dirty="0" err="1"/>
              <a:t>s</a:t>
            </a:r>
            <a:r>
              <a:rPr lang="en-US" sz="2400" dirty="0"/>
              <a:t>oft skills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работать в команде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общаться с заказчиком, помогать в продуктовых исследованиях, общаться с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Быть вовлечённым в 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</a:t>
            </a:r>
            <a:r>
              <a:rPr lang="en-US" dirty="0" err="1"/>
              <a:t>xtrueman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B3DA1-7F53-D74B-8B7A-69CBEA6B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-21266"/>
            <a:ext cx="1235675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62"/>
            <a:ext cx="10515600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9"/>
            <a:ext cx="10515600" cy="5539562"/>
          </a:xfrm>
        </p:spPr>
        <p:txBody>
          <a:bodyPr>
            <a:normAutofit fontScale="92500" lnSpcReduction="20000"/>
          </a:bodyPr>
          <a:lstStyle/>
          <a:p>
            <a:r>
              <a:rPr lang="ru-RU" dirty="0" err="1"/>
              <a:t>P</a:t>
            </a:r>
            <a:r>
              <a:rPr lang="en-US" dirty="0"/>
              <a:t>O — </a:t>
            </a:r>
            <a:r>
              <a:rPr lang="ru-RU" dirty="0"/>
              <a:t>человек, отвечающий за разработку продукта</a:t>
            </a:r>
          </a:p>
          <a:p>
            <a:pPr lvl="1"/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r>
              <a:rPr lang="en-US" dirty="0"/>
              <a:t>PO </a:t>
            </a:r>
            <a:r>
              <a:rPr lang="ru-RU" dirty="0"/>
              <a:t>— это единая точка принятия окончательных решений для команды в проекте, именно поэтому это всегда один человек, а не группа или комитет</a:t>
            </a:r>
            <a:endParaRPr lang="en-US" dirty="0"/>
          </a:p>
          <a:p>
            <a:pPr lvl="1"/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dirty="0"/>
              <a:t>может быть своя команда (аналитиков, продуктологов и т.п.) — команда </a:t>
            </a:r>
            <a:r>
              <a:rPr lang="en-US" dirty="0"/>
              <a:t>PO</a:t>
            </a:r>
          </a:p>
          <a:p>
            <a:pPr lvl="1"/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r>
              <a:rPr lang="ru-RU" dirty="0"/>
              <a:t>Управляет ожиданиями заказчиков и всех заинтересованных лиц. Владелец продукта должен чётко понимать, какие фичи должны быть сделаны и каковы их приоритеты</a:t>
            </a:r>
            <a:endParaRPr lang="en-US" dirty="0"/>
          </a:p>
          <a:p>
            <a:r>
              <a:rPr lang="ru-RU" dirty="0"/>
              <a:t>Ставит задачи всей команде, но он не вправе ставить задачи конкретному члену команды</a:t>
            </a:r>
          </a:p>
          <a:p>
            <a:r>
              <a:rPr lang="ru-RU" dirty="0"/>
              <a:t>Несет ответственность за максимизацию ценности продукта, получаемого в результате работы </a:t>
            </a:r>
            <a:r>
              <a:rPr lang="en" dirty="0"/>
              <a:t>Scrum Team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Владелец продукта:</a:t>
            </a:r>
          </a:p>
          <a:p>
            <a:r>
              <a:rPr lang="ru-RU" dirty="0"/>
              <a:t>Отвечает за формирование концепции продукта (</a:t>
            </a:r>
            <a:r>
              <a:rPr lang="en" dirty="0"/>
              <a:t>Product Vision)</a:t>
            </a:r>
            <a:endParaRPr lang="ru-RU" dirty="0"/>
          </a:p>
          <a:p>
            <a:r>
              <a:rPr lang="ru-RU" dirty="0"/>
              <a:t>Работает с заинтересованными лицами (</a:t>
            </a:r>
            <a:r>
              <a:rPr lang="ru-RU" dirty="0" err="1"/>
              <a:t>S</a:t>
            </a:r>
            <a:r>
              <a:rPr lang="en-US" dirty="0"/>
              <a:t>takeholders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Принимает готовое</a:t>
            </a:r>
          </a:p>
          <a:p>
            <a:r>
              <a:rPr lang="ru-RU" dirty="0"/>
              <a:t>Рассчитывает </a:t>
            </a:r>
            <a:r>
              <a:rPr lang="en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r>
              <a:rPr lang="ru-RU" dirty="0"/>
              <a:t>Ведёт </a:t>
            </a:r>
            <a:r>
              <a:rPr lang="ru-RU" dirty="0" err="1"/>
              <a:t>беклог</a:t>
            </a:r>
            <a:r>
              <a:rPr lang="ru-RU" dirty="0"/>
              <a:t> продукта (</a:t>
            </a:r>
            <a:r>
              <a:rPr lang="ru-RU" dirty="0" err="1"/>
              <a:t>P</a:t>
            </a:r>
            <a:r>
              <a:rPr lang="en-US" dirty="0"/>
              <a:t>roduct backlog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Выставляет приоритеты</a:t>
            </a:r>
          </a:p>
          <a:p>
            <a:r>
              <a:rPr lang="ru-RU" dirty="0"/>
              <a:t>Инициатор изменений (может в </a:t>
            </a:r>
            <a:r>
              <a:rPr lang="ru-RU" dirty="0" err="1"/>
              <a:t>т.ч</a:t>
            </a:r>
            <a:r>
              <a:rPr lang="ru-RU" dirty="0"/>
              <a:t>. «уволить» команду)</a:t>
            </a:r>
          </a:p>
          <a:p>
            <a:r>
              <a:rPr lang="ru-RU" dirty="0"/>
              <a:t>Постоянно делится информацией</a:t>
            </a:r>
          </a:p>
          <a:p>
            <a:r>
              <a:rPr lang="ru-RU" dirty="0"/>
              <a:t>Обеспечивает ресурсами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904821" y="10630"/>
            <a:ext cx="14023413" cy="68473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10515600" cy="644968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Скрам</a:t>
            </a:r>
            <a:r>
              <a:rPr lang="ru-RU" dirty="0"/>
              <a:t>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010094"/>
            <a:ext cx="10832805" cy="5482780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/>
              <a:t>S</a:t>
            </a:r>
            <a:r>
              <a:rPr lang="en-US" dirty="0"/>
              <a:t>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</a:t>
            </a:r>
          </a:p>
          <a:p>
            <a:pPr lvl="1"/>
            <a:r>
              <a:rPr lang="ru-RU" dirty="0"/>
              <a:t>он может быть разработчиком, </a:t>
            </a:r>
            <a:r>
              <a:rPr lang="ru-RU" dirty="0" err="1"/>
              <a:t>тестировщиком</a:t>
            </a:r>
            <a:r>
              <a:rPr lang="ru-RU" dirty="0"/>
              <a:t>, аналитиком и т.д.</a:t>
            </a:r>
          </a:p>
          <a:p>
            <a:r>
              <a:rPr lang="ru-RU" dirty="0"/>
              <a:t>Основная его задача — помочь команде стать </a:t>
            </a:r>
            <a:r>
              <a:rPr lang="ru-RU" b="1" dirty="0"/>
              <a:t>самоуправляемой</a:t>
            </a:r>
            <a:r>
              <a:rPr lang="ru-RU" dirty="0"/>
              <a:t> и </a:t>
            </a:r>
            <a:r>
              <a:rPr lang="ru-RU" b="1" dirty="0"/>
              <a:t>самоорганизующейся</a:t>
            </a:r>
            <a:endParaRPr lang="en-US" b="1" dirty="0"/>
          </a:p>
          <a:p>
            <a:r>
              <a:rPr lang="ru-RU" b="1" dirty="0"/>
              <a:t>Следит</a:t>
            </a:r>
            <a:r>
              <a:rPr lang="ru-RU" dirty="0"/>
              <a:t>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/>
              <a:t>за соблюдением практик</a:t>
            </a:r>
          </a:p>
          <a:p>
            <a:r>
              <a:rPr lang="ru-RU" dirty="0"/>
              <a:t>Отвечает </a:t>
            </a:r>
            <a:r>
              <a:rPr lang="ru-RU" b="1" dirty="0"/>
              <a:t>за решение проблем</a:t>
            </a:r>
            <a:r>
              <a:rPr lang="ru-RU" dirty="0"/>
              <a:t>, обнаруженных командой и находящейся вне её компетенции</a:t>
            </a:r>
          </a:p>
          <a:p>
            <a:pPr lvl="1"/>
            <a:r>
              <a:rPr lang="ru-RU" dirty="0"/>
              <a:t>например, если команде нужен новый сервер, то именно </a:t>
            </a:r>
            <a:r>
              <a:rPr lang="ru-RU" dirty="0" err="1"/>
              <a:t>скрам</a:t>
            </a:r>
            <a:r>
              <a:rPr lang="ru-RU" dirty="0"/>
              <a:t>-мастер вступит в бой с бюрократическими силами компании.</a:t>
            </a:r>
          </a:p>
          <a:p>
            <a:r>
              <a:rPr lang="en-US" dirty="0"/>
              <a:t>SM</a:t>
            </a:r>
            <a:r>
              <a:rPr lang="ru-RU" dirty="0"/>
              <a:t> не раздаёт задачи членам команды!</a:t>
            </a:r>
          </a:p>
          <a:p>
            <a:r>
              <a:rPr lang="ru-RU" b="1" dirty="0"/>
              <a:t>Проводит командные митинги</a:t>
            </a:r>
            <a:r>
              <a:rPr lang="ru-RU" dirty="0"/>
              <a:t>: стендап (дейли-митинг), планирование спринта, демонстрацию и ретроспективу</a:t>
            </a:r>
          </a:p>
          <a:p>
            <a:r>
              <a:rPr lang="ru-RU" b="1" dirty="0"/>
              <a:t>следит за климатом внутри команды </a:t>
            </a:r>
            <a:r>
              <a:rPr lang="ru-RU" dirty="0"/>
              <a:t>и старается создать атмосферу доверия</a:t>
            </a:r>
          </a:p>
          <a:p>
            <a:r>
              <a:rPr lang="ru-RU" dirty="0"/>
              <a:t>постепенно роль скрам-мастера уменьшается</a:t>
            </a:r>
          </a:p>
          <a:p>
            <a:r>
              <a:rPr lang="ru-RU" dirty="0"/>
              <a:t>убеждается в том, что все события </a:t>
            </a:r>
            <a:r>
              <a:rPr lang="en" dirty="0"/>
              <a:t>Scrum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419"/>
            <a:ext cx="10515600" cy="5060544"/>
          </a:xfrm>
        </p:spPr>
        <p:txBody>
          <a:bodyPr/>
          <a:lstStyle/>
          <a:p>
            <a:r>
              <a:rPr lang="ru-RU" dirty="0"/>
              <a:t>Помогает внедрять скрам</a:t>
            </a:r>
          </a:p>
          <a:p>
            <a:r>
              <a:rPr lang="ru-RU" dirty="0"/>
              <a:t>Отвечает за процесс (как)</a:t>
            </a:r>
          </a:p>
          <a:p>
            <a:r>
              <a:rPr lang="ru-RU" dirty="0"/>
              <a:t>Учитель</a:t>
            </a:r>
          </a:p>
          <a:p>
            <a:r>
              <a:rPr lang="ru-RU" dirty="0"/>
              <a:t>Наставник </a:t>
            </a:r>
            <a:r>
              <a:rPr lang="en-US" dirty="0"/>
              <a:t>/ </a:t>
            </a:r>
            <a:r>
              <a:rPr lang="ru-RU" dirty="0" err="1"/>
              <a:t>коуч</a:t>
            </a:r>
            <a:endParaRPr lang="ru-RU" dirty="0"/>
          </a:p>
          <a:p>
            <a:r>
              <a:rPr lang="ru-RU" dirty="0"/>
              <a:t>Модератор (на всех встречах)</a:t>
            </a:r>
          </a:p>
          <a:p>
            <a:r>
              <a:rPr lang="ru-RU" dirty="0"/>
              <a:t>Сторожевой пёс (бдит соблюдение процессов)</a:t>
            </a:r>
          </a:p>
          <a:p>
            <a:r>
              <a:rPr lang="ru-RU" dirty="0"/>
              <a:t>Защитник (команды)</a:t>
            </a:r>
          </a:p>
          <a:p>
            <a:r>
              <a:rPr lang="ru-RU" dirty="0"/>
              <a:t>Устраняет помехи (для команды)</a:t>
            </a:r>
          </a:p>
        </p:txBody>
      </p:sp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Разработка ведётся итерациями (спринтами).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В конце спринта: </a:t>
            </a:r>
            <a:r>
              <a:rPr lang="ru-RU" b="1" dirty="0" err="1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en-US" dirty="0" err="1"/>
              <a:t>Р</a:t>
            </a:r>
            <a:r>
              <a:rPr lang="ru-RU" dirty="0" err="1"/>
              <a:t>евью</a:t>
            </a:r>
            <a:r>
              <a:rPr lang="ru-RU" dirty="0"/>
              <a:t>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437"/>
            <a:ext cx="10515600" cy="485852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конце каждой итерации (спринта) демонстрируется полностью доделанная за итерацию функциональность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Длина итерации — от 1 до 4 недель. Типичная длина итерации — 2 недели.</a:t>
            </a:r>
            <a:endParaRPr lang="en-US" dirty="0"/>
          </a:p>
          <a:p>
            <a:pPr lvl="1"/>
            <a:r>
              <a:rPr lang="ru-RU" dirty="0"/>
              <a:t>Длина итерации должна быть достаточно длинной, чтобы позволять выпустить инкремент продукта</a:t>
            </a:r>
            <a:endParaRPr lang="en-US" dirty="0"/>
          </a:p>
          <a:p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r>
              <a:rPr lang="ru-RU" dirty="0"/>
              <a:t>Заказчики смотрят на результаты работы. Все предложения по улучшению планируются на последующие итерации. 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BCC3-6CBC-7644-87FA-57E4ECD1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AA54E-A26E-C74A-ADED-065BAAACB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Строим кафе для туристов на популярном туристическом маршруте</a:t>
            </a:r>
          </a:p>
          <a:p>
            <a:r>
              <a:rPr lang="ru-RU" dirty="0"/>
              <a:t>Строим приют для кошек</a:t>
            </a:r>
          </a:p>
          <a:p>
            <a:r>
              <a:rPr lang="ru-RU" dirty="0"/>
              <a:t>Голодный муж приходит с работы, и его надо накормить</a:t>
            </a:r>
          </a:p>
        </p:txBody>
      </p:sp>
    </p:spTree>
    <p:extLst>
      <p:ext uri="{BB962C8B-B14F-4D97-AF65-F5344CB8AC3E}">
        <p14:creationId xmlns:p14="http://schemas.microsoft.com/office/powerpoint/2010/main" val="158930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521696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В конце итерации есть готовый </a:t>
            </a:r>
            <a:r>
              <a:rPr lang="ru-RU" b="1" dirty="0"/>
              <a:t>инкремент продукта</a:t>
            </a:r>
            <a:r>
              <a:rPr lang="en-US" b="1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Фичи, которые начинаются в эту итерацию, в ней же и доделываются</a:t>
            </a:r>
          </a:p>
          <a:p>
            <a:pPr lvl="1"/>
            <a:r>
              <a:rPr lang="ru-RU" dirty="0"/>
              <a:t>Разработка фичи включает тестирование и исправление найденных багов</a:t>
            </a:r>
          </a:p>
          <a:p>
            <a:r>
              <a:rPr lang="ru-RU" dirty="0"/>
              <a:t>Команда соблюдает приоритеты фич, установленные </a:t>
            </a:r>
            <a:r>
              <a:rPr lang="en-US" dirty="0"/>
              <a:t>PO</a:t>
            </a:r>
            <a:endParaRPr lang="ru-RU" dirty="0"/>
          </a:p>
          <a:p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/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r>
              <a:rPr lang="ru-RU" dirty="0"/>
              <a:t>Для каждой фичи команда знает, каким образом и от кого получить необходимую дополнительную информацию в случае необходимости</a:t>
            </a:r>
          </a:p>
          <a:p>
            <a:r>
              <a:rPr lang="ru-RU" dirty="0"/>
              <a:t>Проблемы обнаруживаются быстро и обсуждаются командой сразу же</a:t>
            </a:r>
          </a:p>
          <a:p>
            <a:r>
              <a:rPr lang="ru-RU" dirty="0"/>
              <a:t>Длина итерации не меняется после каждой итерации</a:t>
            </a:r>
          </a:p>
          <a:p>
            <a:r>
              <a:rPr lang="ru-RU" dirty="0"/>
              <a:t>Вся незапланированная работа учитывается</a:t>
            </a:r>
          </a:p>
          <a:p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65126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580"/>
            <a:ext cx="10515600" cy="5231219"/>
          </a:xfrm>
        </p:spPr>
        <p:txBody>
          <a:bodyPr/>
          <a:lstStyle/>
          <a:p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r>
              <a:rPr lang="en" dirty="0"/>
              <a:t>PO </a:t>
            </a:r>
            <a:r>
              <a:rPr lang="ru-RU" dirty="0"/>
              <a:t>ставит </a:t>
            </a:r>
            <a:r>
              <a:rPr lang="ru-RU" b="1" dirty="0"/>
              <a:t>цели спринта </a:t>
            </a:r>
            <a:r>
              <a:rPr lang="ru-RU" dirty="0"/>
              <a:t>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Команда декомпозирует фичи на технические задачи и совместно оценивает их.</a:t>
            </a:r>
            <a:endParaRPr lang="en-US" dirty="0"/>
          </a:p>
          <a:p>
            <a:r>
              <a:rPr lang="ru-RU" dirty="0"/>
              <a:t>Итоговый план </a:t>
            </a:r>
            <a:r>
              <a:rPr lang="ru-RU" dirty="0" err="1"/>
              <a:t>таймбоксится</a:t>
            </a:r>
            <a:r>
              <a:rPr lang="ru-RU" dirty="0"/>
              <a:t>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/>
            <a:r>
              <a:rPr lang="ru-RU" dirty="0"/>
              <a:t>Для </a:t>
            </a:r>
            <a:r>
              <a:rPr lang="ru-RU" dirty="0" err="1"/>
              <a:t>таймбоксинга</a:t>
            </a:r>
            <a:r>
              <a:rPr lang="ru-RU" dirty="0"/>
              <a:t> спринта используется Скорость (</a:t>
            </a:r>
            <a:r>
              <a:rPr lang="en-US" dirty="0"/>
              <a:t>Velocity) </a:t>
            </a:r>
            <a:r>
              <a:rPr lang="ru-RU" dirty="0"/>
              <a:t>команды</a:t>
            </a:r>
            <a:endParaRPr lang="en-US" dirty="0"/>
          </a:p>
          <a:p>
            <a:r>
              <a:rPr lang="ru-RU" dirty="0"/>
              <a:t>Декомпозиция задачи должна быть достаточно детальной. Для двухнедельной итерации рекомендованная длительность технической задачи – порядка дня (не более двух дней)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67"/>
            <a:ext cx="10515600" cy="4815996"/>
          </a:xfrm>
        </p:spPr>
        <p:txBody>
          <a:bodyPr>
            <a:normAutofit/>
          </a:bodyPr>
          <a:lstStyle/>
          <a:p>
            <a:r>
              <a:rPr lang="en" dirty="0"/>
              <a:t>PO </a:t>
            </a:r>
            <a:r>
              <a:rPr lang="ru-RU" dirty="0"/>
              <a:t>и члены команды участвуют все (очень желательно, лично)</a:t>
            </a:r>
          </a:p>
          <a:p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r>
              <a:rPr lang="ru-RU" dirty="0"/>
              <a:t>Все технические задачи имеют оценки</a:t>
            </a:r>
          </a:p>
          <a:p>
            <a:r>
              <a:rPr lang="ru-RU" dirty="0"/>
              <a:t>Все члены команды согласны с тем, что план может быть выполнен за итерацию</a:t>
            </a:r>
          </a:p>
          <a:p>
            <a:r>
              <a:rPr lang="ru-RU" dirty="0"/>
              <a:t>Каждая фича имеет приоритет внутри итерации</a:t>
            </a:r>
          </a:p>
          <a:p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предлагает, как можно повысить ценность и практичность продукта в текущем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</a:t>
            </a:r>
            <a:b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вся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совместно определяет </a:t>
            </a: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цель спринта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 Goal,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которая объясняет, почему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ценен для заинтересованных лиц</a:t>
            </a:r>
          </a:p>
          <a:p>
            <a:pPr marL="514350" indent="-514350"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обсуждают с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элементы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выбрать для включения в текущий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Предварительно проводят оценку трудоёмкости в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Story points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с помощью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lanning Poker.</a:t>
            </a:r>
          </a:p>
          <a:p>
            <a:pPr marL="514350" indent="-514350"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каждого выбранного элемента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планируют работу, необходимую для создания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Это делается путем декомпозиции элементов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более мелкие задачи продолжительностью не более одного дня.</a:t>
            </a:r>
          </a:p>
          <a:p>
            <a:pPr marL="0" indent="0"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вместе называются </a:t>
            </a:r>
            <a:r>
              <a:rPr lang="en" sz="3000" dirty="0"/>
              <a:t>Sprint Backlog.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r>
              <a:rPr lang="ru-RU" dirty="0"/>
              <a:t>Для описания элементов </a:t>
            </a:r>
            <a:r>
              <a:rPr lang="ru-RU" dirty="0" err="1"/>
              <a:t>бэклога</a:t>
            </a:r>
            <a:endParaRPr lang="ru-RU" dirty="0"/>
          </a:p>
          <a:p>
            <a:r>
              <a:rPr lang="ru-RU" dirty="0"/>
              <a:t>Для лучшего понимания пользователей</a:t>
            </a:r>
          </a:p>
          <a:p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051"/>
            <a:ext cx="10515600" cy="50499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b="1" dirty="0"/>
              <a:t>Короткая ежедневная встреча</a:t>
            </a:r>
            <a:r>
              <a:rPr lang="ru-RU" dirty="0"/>
              <a:t>, предназначенная для синхронизации работы команды.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10515600" cy="4826628"/>
          </a:xfrm>
        </p:spPr>
        <p:txBody>
          <a:bodyPr>
            <a:normAutofit/>
          </a:bodyPr>
          <a:lstStyle/>
          <a:p>
            <a:r>
              <a:rPr lang="ru-RU" dirty="0"/>
              <a:t>Проводится в одно и то же время в одном и том же месте</a:t>
            </a:r>
          </a:p>
          <a:p>
            <a:r>
              <a:rPr lang="ru-RU" dirty="0"/>
              <a:t>Длительность — не более 15 минут</a:t>
            </a:r>
          </a:p>
          <a:p>
            <a:r>
              <a:rPr lang="ru-RU" dirty="0"/>
              <a:t>Начинается и заканчивается вовремя (дисциплина!)</a:t>
            </a:r>
          </a:p>
          <a:p>
            <a:r>
              <a:rPr lang="ru-RU" dirty="0"/>
              <a:t>Все члены команды участвуют и отвечают на 3 вопроса</a:t>
            </a:r>
          </a:p>
          <a:p>
            <a:r>
              <a:rPr lang="ru-RU" dirty="0"/>
              <a:t>Стендап не прерывается</a:t>
            </a:r>
          </a:p>
          <a:p>
            <a:r>
              <a:rPr lang="ru-RU" dirty="0"/>
              <a:t>Члены команды сами выбирают задачи на стендапе</a:t>
            </a:r>
          </a:p>
          <a:p>
            <a:pPr lvl="1"/>
            <a:r>
              <a:rPr lang="ru-RU" dirty="0"/>
              <a:t>Скрам-мастер не раздаёт задачи!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обращаются друг к другу, а не отчитываются перед скрам-мастером </a:t>
            </a:r>
            <a:r>
              <a:rPr lang="ru-RU" dirty="0"/>
              <a:t>или менеджером</a:t>
            </a:r>
          </a:p>
        </p:txBody>
      </p:sp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680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Демо</a:t>
            </a:r>
            <a:r>
              <a:rPr lang="ru-RU" dirty="0"/>
              <a:t> (</a:t>
            </a:r>
            <a:r>
              <a:rPr lang="en" dirty="0"/>
              <a:t>Demo) / </a:t>
            </a:r>
            <a:r>
              <a:rPr lang="ru-RU" dirty="0" err="1"/>
              <a:t>Ревью</a:t>
            </a:r>
            <a:r>
              <a:rPr lang="ru-RU" dirty="0"/>
              <a:t>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292"/>
            <a:ext cx="10515600" cy="493350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</a:t>
            </a:r>
            <a:r>
              <a:rPr lang="ru-RU" dirty="0" err="1"/>
              <a:t>демо</a:t>
            </a:r>
            <a:r>
              <a:rPr lang="ru-RU" dirty="0"/>
              <a:t> —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r>
              <a:rPr lang="ru-RU" dirty="0" err="1"/>
              <a:t>Демо</a:t>
            </a:r>
            <a:r>
              <a:rPr lang="ru-RU" dirty="0"/>
              <a:t> проводится в конце каждой итерации.</a:t>
            </a:r>
            <a:endParaRPr lang="en-US" dirty="0"/>
          </a:p>
          <a:p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r>
              <a:rPr lang="ru-RU" b="1" dirty="0"/>
              <a:t>Показывается работающая система </a:t>
            </a:r>
            <a:r>
              <a:rPr lang="ru-RU" dirty="0"/>
              <a:t>(не презентации и не написанные классы)</a:t>
            </a:r>
          </a:p>
          <a:p>
            <a:r>
              <a:rPr lang="ru-RU" dirty="0"/>
              <a:t>Показываются только сделанные фичи (не доделанные — не показываются)</a:t>
            </a:r>
          </a:p>
          <a:p>
            <a:r>
              <a:rPr lang="ru-RU" dirty="0"/>
              <a:t>Все заинтересованные лица приглашаются на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Команда получает от заинтересованных лиц обратную связь</a:t>
            </a:r>
          </a:p>
          <a:p>
            <a:r>
              <a:rPr lang="en" dirty="0"/>
              <a:t>PO </a:t>
            </a:r>
            <a:r>
              <a:rPr lang="ru-RU" dirty="0"/>
              <a:t>корректирует </a:t>
            </a:r>
            <a:r>
              <a:rPr lang="en-US" dirty="0"/>
              <a:t>Product backlog </a:t>
            </a:r>
            <a:r>
              <a:rPr lang="ru-RU" dirty="0"/>
              <a:t>в соответствии 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386389"/>
            <a:ext cx="10515600" cy="857619"/>
          </a:xfrm>
        </p:spPr>
        <p:txBody>
          <a:bodyPr>
            <a:normAutofit fontScale="90000"/>
          </a:bodyPr>
          <a:lstStyle/>
          <a:p>
            <a:r>
              <a:rPr lang="ru-RU" dirty="0"/>
              <a:t>Ретроспектива спринта 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6" y="1573619"/>
            <a:ext cx="10802679" cy="460334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b="1" dirty="0"/>
              <a:t>запланировать повышение качества и эффективности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r>
              <a:rPr lang="ru-RU" dirty="0"/>
              <a:t>Выявляются предположения, которые сбили </a:t>
            </a:r>
            <a:r>
              <a:rPr lang="en" dirty="0"/>
              <a:t>Scrum Team </a:t>
            </a:r>
            <a:r>
              <a:rPr lang="ru-RU" dirty="0"/>
              <a:t>с пути, и исследуется их происхождение.</a:t>
            </a:r>
          </a:p>
          <a:p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обсуждают: </a:t>
            </a:r>
            <a:r>
              <a:rPr lang="ru-RU" b="1" dirty="0"/>
              <a:t>что прошло хорошо во время </a:t>
            </a:r>
            <a:r>
              <a:rPr lang="en" b="1" dirty="0"/>
              <a:t>Sprint</a:t>
            </a:r>
            <a:r>
              <a:rPr lang="en" dirty="0"/>
              <a:t>, </a:t>
            </a:r>
            <a:r>
              <a:rPr lang="ru-RU" b="1" dirty="0"/>
              <a:t>с какими проблемами они</a:t>
            </a:r>
            <a:r>
              <a:rPr lang="en-US" b="1" dirty="0"/>
              <a:t> </a:t>
            </a:r>
            <a:r>
              <a:rPr lang="ru-RU" b="1" dirty="0"/>
              <a:t>столкнулись</a:t>
            </a:r>
            <a:r>
              <a:rPr lang="ru-RU" dirty="0"/>
              <a:t>, и </a:t>
            </a:r>
            <a:r>
              <a:rPr lang="ru-RU" b="1" dirty="0"/>
              <a:t>как эти проблемы можно решить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dirty="0"/>
              <a:t>определяет наиболее полезные для повышения эффективности изменения.</a:t>
            </a:r>
          </a:p>
          <a:p>
            <a:r>
              <a:rPr lang="ru-RU" dirty="0"/>
              <a:t>Улучшения с самым высоким влиянием реализуются в кратчайшие сроки.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4922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 должны иметь доступ к артефактам.</a:t>
            </a:r>
          </a:p>
          <a:p>
            <a:r>
              <a:rPr lang="en" dirty="0"/>
              <a:t>Product Backlog</a:t>
            </a:r>
            <a:endParaRPr lang="ru-RU" dirty="0"/>
          </a:p>
          <a:p>
            <a:r>
              <a:rPr lang="en" dirty="0"/>
              <a:t>Sprint Backlog</a:t>
            </a:r>
            <a:endParaRPr lang="ru-RU" dirty="0"/>
          </a:p>
          <a:p>
            <a:r>
              <a:rPr lang="ru-RU" dirty="0" err="1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/>
            <a:r>
              <a:rPr lang="ru-RU" dirty="0" err="1"/>
              <a:t>B</a:t>
            </a:r>
            <a:r>
              <a:rPr lang="en" dirty="0" err="1"/>
              <a:t>urndown</a:t>
            </a:r>
            <a:r>
              <a:rPr lang="en" dirty="0"/>
              <a:t> chart</a:t>
            </a:r>
            <a:endParaRPr lang="ru-RU" dirty="0"/>
          </a:p>
          <a:p>
            <a:pPr lvl="1"/>
            <a:r>
              <a:rPr lang="ru-RU" dirty="0"/>
              <a:t>График скорости команды </a:t>
            </a:r>
            <a:r>
              <a:rPr lang="en-US" dirty="0"/>
              <a:t>Velocity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Product Backlog — </a:t>
            </a:r>
            <a:r>
              <a:rPr lang="ru-RU" dirty="0"/>
              <a:t>это упорядоченный и постоянно обновляемый 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r>
              <a:rPr lang="ru-RU" dirty="0"/>
              <a:t>фичи (пользовательские истории, эпики, запросы на изменения)</a:t>
            </a:r>
          </a:p>
          <a:p>
            <a:r>
              <a:rPr lang="ru-RU" dirty="0"/>
              <a:t>баги</a:t>
            </a:r>
          </a:p>
          <a:p>
            <a:r>
              <a:rPr lang="ru-RU" dirty="0"/>
              <a:t>технический долг, технические истории</a:t>
            </a:r>
          </a:p>
          <a:p>
            <a:r>
              <a:rPr lang="ru-RU" dirty="0"/>
              <a:t>задачи, важные для команды, например "провести тренинг", "добавить памяти на машины".</a:t>
            </a:r>
            <a:endParaRPr lang="en-US" dirty="0"/>
          </a:p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/>
          <a:lstStyle/>
          <a:p>
            <a:r>
              <a:rPr lang="ru-RU" dirty="0"/>
              <a:t>содержит фичи (</a:t>
            </a:r>
            <a:r>
              <a:rPr lang="en" dirty="0"/>
              <a:t>user story), </a:t>
            </a:r>
            <a:r>
              <a:rPr lang="ru-RU" dirty="0"/>
              <a:t>а не технические задачи</a:t>
            </a:r>
          </a:p>
          <a:p>
            <a:r>
              <a:rPr lang="ru-RU" dirty="0"/>
              <a:t>виден каждому</a:t>
            </a:r>
          </a:p>
          <a:p>
            <a:r>
              <a:rPr lang="ru-RU" dirty="0"/>
              <a:t>обновляется перед планированием спринта</a:t>
            </a:r>
          </a:p>
          <a:p>
            <a:r>
              <a:rPr lang="en" dirty="0"/>
              <a:t>PO </a:t>
            </a:r>
            <a:r>
              <a:rPr lang="ru-RU" dirty="0"/>
              <a:t>управляет и координирует </a:t>
            </a:r>
            <a:r>
              <a:rPr lang="en" dirty="0"/>
              <a:t>backlog</a:t>
            </a:r>
            <a:endParaRPr lang="ru-RU" dirty="0"/>
          </a:p>
          <a:p>
            <a:r>
              <a:rPr lang="en" dirty="0"/>
              <a:t>PO </a:t>
            </a:r>
            <a:r>
              <a:rPr lang="ru-RU" dirty="0"/>
              <a:t>понимает все фичи / пользовательские истории из </a:t>
            </a:r>
            <a:r>
              <a:rPr lang="ru-RU" dirty="0" err="1"/>
              <a:t>бэклога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/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781"/>
            <a:ext cx="10515600" cy="455018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</a:t>
            </a:r>
            <a:r>
              <a:rPr lang="en" dirty="0"/>
              <a:t>Scrum Team </a:t>
            </a:r>
            <a:r>
              <a:rPr lang="ru-RU" dirty="0"/>
              <a:t>до состояния готовности в течение одного </a:t>
            </a:r>
            <a:r>
              <a:rPr lang="en" dirty="0"/>
              <a:t>Sprint, </a:t>
            </a:r>
            <a:r>
              <a:rPr lang="ru-RU" dirty="0"/>
              <a:t>считаются готовыми для взятия в </a:t>
            </a:r>
            <a:r>
              <a:rPr lang="en" dirty="0"/>
              <a:t>Sprint </a:t>
            </a:r>
            <a:r>
              <a:rPr lang="ru-RU" dirty="0"/>
              <a:t>в ходе события </a:t>
            </a:r>
            <a:r>
              <a:rPr lang="en" dirty="0"/>
              <a:t>Sprint Planning.</a:t>
            </a:r>
            <a:endParaRPr lang="ru-RU" dirty="0"/>
          </a:p>
          <a:p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ru-RU" b="1" dirty="0" err="1"/>
              <a:t>B</a:t>
            </a:r>
            <a:r>
              <a:rPr lang="en-US" b="1" dirty="0" err="1"/>
              <a:t>acklog</a:t>
            </a:r>
            <a:r>
              <a:rPr lang="en-US" b="1" dirty="0"/>
              <a:t>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dirty="0"/>
              <a:t>это процесс разбиения элементов </a:t>
            </a:r>
            <a:r>
              <a:rPr lang="en" dirty="0"/>
              <a:t>Product Backlog </a:t>
            </a:r>
            <a:r>
              <a:rPr lang="ru-RU" dirty="0"/>
              <a:t>на более мелкие и конкретные элементы, и их дальнейшего уточнения.</a:t>
            </a:r>
            <a:br>
              <a:rPr lang="ru-RU" dirty="0"/>
            </a:br>
            <a:r>
              <a:rPr lang="en-US" dirty="0" err="1"/>
              <a:t>Э</a:t>
            </a:r>
            <a:r>
              <a:rPr lang="ru-RU" dirty="0"/>
              <a:t>то деятельность по добавлению деталей, таких как описание, порядок и размер.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r>
              <a:rPr lang="en" dirty="0"/>
              <a:t>Product Owner </a:t>
            </a:r>
            <a:r>
              <a:rPr lang="ru-RU" dirty="0"/>
              <a:t>может влиять на </a:t>
            </a:r>
            <a:r>
              <a:rPr lang="en" dirty="0"/>
              <a:t>Developers, </a:t>
            </a:r>
            <a:r>
              <a:rPr lang="ru-RU" dirty="0"/>
              <a:t>помогая им понять элементы и обсуждая компромиссы.</a:t>
            </a:r>
          </a:p>
        </p:txBody>
      </p:sp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</a:p>
          <a:p>
            <a:pPr marL="554400" lvl="1" indent="-457200">
              <a:spcBef>
                <a:spcPts val="600"/>
              </a:spcBef>
            </a:pPr>
            <a:r>
              <a:rPr lang="ru-RU" sz="1400" dirty="0"/>
              <a:t>обязательное присутствие всех членов команды на общих встречах (на практических занятиях)!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spcBef>
                <a:spcPts val="600"/>
              </a:spcBef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 err="1"/>
              <a:t>бэклог</a:t>
            </a:r>
            <a:r>
              <a:rPr lang="ru-RU" dirty="0"/>
              <a:t>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1"/>
            <a:ext cx="10515600" cy="51461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en" b="1" dirty="0"/>
              <a:t>Sprint Goal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выбранных на </a:t>
            </a:r>
            <a:r>
              <a:rPr lang="en" dirty="0"/>
              <a:t>Sprint </a:t>
            </a:r>
            <a:r>
              <a:rPr lang="ru-RU" dirty="0"/>
              <a:t>элементов </a:t>
            </a:r>
            <a:r>
              <a:rPr lang="en" b="1" dirty="0"/>
              <a:t>Product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ru-RU" dirty="0" err="1"/>
              <a:t>Чеклист</a:t>
            </a:r>
            <a:r>
              <a:rPr lang="ru-RU" dirty="0"/>
              <a:t>:</a:t>
            </a:r>
          </a:p>
          <a:p>
            <a:r>
              <a:rPr lang="ru-RU" dirty="0"/>
              <a:t>Все видят план итерации</a:t>
            </a:r>
          </a:p>
          <a:p>
            <a:r>
              <a:rPr lang="ru-RU" dirty="0"/>
              <a:t>Для каждой фичи из </a:t>
            </a:r>
            <a:r>
              <a:rPr lang="ru-RU" dirty="0" err="1"/>
              <a:t>бэклога</a:t>
            </a:r>
            <a:r>
              <a:rPr lang="ru-RU" dirty="0"/>
              <a:t> указаны критерии приёмки / сценарий демонстрации</a:t>
            </a:r>
          </a:p>
          <a:p>
            <a:r>
              <a:rPr lang="ru-RU" dirty="0"/>
              <a:t>Каждая фича на плане декомпозируется в технические задачи</a:t>
            </a:r>
          </a:p>
          <a:p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4"/>
            <a:ext cx="10515600" cy="462461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dirty="0"/>
              <a:t>единственная цель на </a:t>
            </a:r>
            <a:r>
              <a:rPr lang="en" dirty="0"/>
              <a:t>Sprint. </a:t>
            </a:r>
            <a:r>
              <a:rPr lang="ru-RU" dirty="0"/>
              <a:t>Несмотря на то, что </a:t>
            </a:r>
            <a:r>
              <a:rPr lang="en" dirty="0"/>
              <a:t>Developers </a:t>
            </a:r>
            <a:r>
              <a:rPr lang="ru-RU" dirty="0"/>
              <a:t>привержены </a:t>
            </a:r>
            <a:r>
              <a:rPr lang="en" dirty="0"/>
              <a:t>Sprint Goal,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r>
              <a:rPr lang="en" dirty="0"/>
              <a:t>Sprint Goal </a:t>
            </a:r>
            <a:r>
              <a:rPr lang="ru-RU" dirty="0"/>
              <a:t>также обеспечивает связность и </a:t>
            </a:r>
            <a:r>
              <a:rPr lang="ru-RU" dirty="0" err="1"/>
              <a:t>сфокусированность</a:t>
            </a:r>
            <a:r>
              <a:rPr lang="ru-RU" dirty="0"/>
              <a:t>, побуждая </a:t>
            </a:r>
            <a:r>
              <a:rPr lang="en" dirty="0"/>
              <a:t>Scrum Team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r>
              <a:rPr lang="en" dirty="0"/>
              <a:t>Sprint Goal </a:t>
            </a:r>
            <a:r>
              <a:rPr lang="ru-RU" dirty="0"/>
              <a:t>создается во время </a:t>
            </a:r>
            <a:r>
              <a:rPr lang="en" dirty="0"/>
              <a:t>Sprint Planning, </a:t>
            </a:r>
            <a:r>
              <a:rPr lang="ru-RU" dirty="0"/>
              <a:t>а затем добавляется в </a:t>
            </a:r>
            <a:r>
              <a:rPr lang="en" dirty="0"/>
              <a:t>Sprint Backlog.</a:t>
            </a:r>
            <a:endParaRPr lang="ru-RU" dirty="0"/>
          </a:p>
          <a:p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</a:t>
            </a:r>
            <a:r>
              <a:rPr lang="en" dirty="0"/>
              <a:t>Sprint Goal </a:t>
            </a:r>
            <a:r>
              <a:rPr lang="ru-RU" dirty="0"/>
              <a:t>в ходе работы над задачами </a:t>
            </a:r>
            <a:r>
              <a:rPr lang="en" dirty="0"/>
              <a:t>Sprint.</a:t>
            </a:r>
            <a:endParaRPr lang="ru-RU" dirty="0"/>
          </a:p>
          <a:p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</a:t>
            </a:r>
            <a:r>
              <a:rPr lang="en" dirty="0"/>
              <a:t>Sprint, </a:t>
            </a:r>
            <a:r>
              <a:rPr lang="ru-RU" dirty="0"/>
              <a:t>не изменяя </a:t>
            </a:r>
            <a:r>
              <a:rPr lang="en" dirty="0"/>
              <a:t>Sprint Goal.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ru-RU" dirty="0" err="1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7"/>
            <a:ext cx="10515600" cy="4798459"/>
          </a:xfrm>
        </p:spPr>
        <p:txBody>
          <a:bodyPr>
            <a:normAutofit fontScale="92500"/>
          </a:bodyPr>
          <a:lstStyle/>
          <a:p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 единственным моментом для поставки ценности.</a:t>
            </a:r>
            <a:endParaRPr lang="en-US" dirty="0"/>
          </a:p>
          <a:p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 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0896E-EC50-4545-98C6-58703605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готовности </a:t>
            </a:r>
            <a:r>
              <a:rPr lang="en-US" dirty="0"/>
              <a:t>(</a:t>
            </a:r>
            <a:r>
              <a:rPr lang="en-US" b="1" dirty="0"/>
              <a:t>Definition of Done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FC8EE-523A-934D-A891-616FA170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2276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Определение готовности (критерии готовности) — это формальное описание состояния </a:t>
            </a:r>
            <a:r>
              <a:rPr lang="en" dirty="0"/>
              <a:t>Increment, </a:t>
            </a:r>
            <a:r>
              <a:rPr lang="ru-RU" dirty="0"/>
              <a:t>при котором он соответствует требованиям качества, предъявляемым продукту.</a:t>
            </a:r>
          </a:p>
          <a:p>
            <a:r>
              <a:rPr lang="ru-RU" dirty="0"/>
              <a:t>В момент, когда элемент </a:t>
            </a:r>
            <a:r>
              <a:rPr lang="en" dirty="0"/>
              <a:t>Product Backlog </a:t>
            </a:r>
            <a:r>
              <a:rPr lang="ru-RU" dirty="0"/>
              <a:t>стал соответствовать определению готовности, рождается </a:t>
            </a:r>
            <a:r>
              <a:rPr lang="en" dirty="0"/>
              <a:t>Increment.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Story:</a:t>
            </a:r>
          </a:p>
          <a:p>
            <a:r>
              <a:rPr lang="ru-RU" dirty="0"/>
              <a:t>Написаны и пройдены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r>
              <a:rPr lang="ru-RU" dirty="0"/>
              <a:t>Проведено </a:t>
            </a:r>
            <a:r>
              <a:rPr lang="ru-RU" dirty="0" err="1"/>
              <a:t>C</a:t>
            </a:r>
            <a:r>
              <a:rPr lang="en-US" dirty="0"/>
              <a:t>ode review</a:t>
            </a:r>
          </a:p>
          <a:p>
            <a:r>
              <a:rPr lang="ru-RU" dirty="0"/>
              <a:t>Функциональные тесты пройдены</a:t>
            </a:r>
          </a:p>
          <a:p>
            <a:r>
              <a:rPr lang="ru-RU" dirty="0"/>
              <a:t>Написана краткая справка для пользователя по </a:t>
            </a:r>
            <a:r>
              <a:rPr lang="ru-RU" dirty="0" err="1"/>
              <a:t>фиче</a:t>
            </a:r>
            <a:endParaRPr lang="en-US" dirty="0"/>
          </a:p>
          <a:p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4137641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E1D9E4-C9EE-FF4E-B9DC-35548530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9" y="321339"/>
            <a:ext cx="3584943" cy="57392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sz="3600" b="1" dirty="0"/>
              <a:t>User Story</a:t>
            </a:r>
          </a:p>
          <a:p>
            <a:pPr marL="0" indent="0">
              <a:buNone/>
            </a:pPr>
            <a:r>
              <a:rPr lang="en" dirty="0"/>
              <a:t>User Story — </a:t>
            </a:r>
            <a:r>
              <a:rPr lang="ru-RU" dirty="0"/>
              <a:t>это ответы на 3 вопроса, связанные в одно предложение:</a:t>
            </a:r>
          </a:p>
          <a:p>
            <a:r>
              <a:rPr lang="ru-RU" dirty="0"/>
              <a:t>Что это за пользователь?</a:t>
            </a:r>
          </a:p>
          <a:p>
            <a:r>
              <a:rPr lang="ru-RU" dirty="0"/>
              <a:t>Какое действие он хочет выполнить в продукте или какой результат от продукта хочет получить?</a:t>
            </a:r>
          </a:p>
          <a:p>
            <a:r>
              <a:rPr lang="ru-RU" dirty="0"/>
              <a:t>Зачем это ему?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687882-8147-964A-99ED-EFEE5495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23" y="321339"/>
            <a:ext cx="8248300" cy="60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4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ru-RU" dirty="0" err="1"/>
              <a:t>E</a:t>
            </a:r>
            <a:r>
              <a:rPr lang="en-US" dirty="0"/>
              <a:t>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329070"/>
            <a:ext cx="10515600" cy="51531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/>
            <a:r>
              <a:rPr lang="ru-RU" dirty="0"/>
              <a:t>Функция набора и отправки сообщений</a:t>
            </a:r>
          </a:p>
          <a:p>
            <a:pPr lvl="2"/>
            <a:r>
              <a:rPr lang="ru-RU" dirty="0"/>
              <a:t>Разработать буквенно-цифровую экранную клавиатуру</a:t>
            </a:r>
          </a:p>
          <a:p>
            <a:pPr lvl="2"/>
            <a:r>
              <a:rPr lang="ru-RU" dirty="0"/>
              <a:t>Разработать </a:t>
            </a:r>
            <a:r>
              <a:rPr lang="ru-RU" dirty="0" err="1"/>
              <a:t>виджет</a:t>
            </a:r>
            <a:r>
              <a:rPr lang="ru-RU" dirty="0"/>
              <a:t> выбора получателя из списка контактов</a:t>
            </a:r>
          </a:p>
          <a:p>
            <a:pPr lvl="1"/>
            <a:r>
              <a:rPr lang="ru-RU" dirty="0"/>
              <a:t>Просмотр входящих сообщений</a:t>
            </a:r>
          </a:p>
          <a:p>
            <a:pPr lvl="2"/>
            <a:r>
              <a:rPr lang="ru-RU" dirty="0"/>
              <a:t>Разработать </a:t>
            </a:r>
            <a:r>
              <a:rPr lang="ru-RU" dirty="0" err="1"/>
              <a:t>виджет</a:t>
            </a:r>
            <a:r>
              <a:rPr lang="ru-RU" dirty="0"/>
              <a:t> прокрутки</a:t>
            </a:r>
          </a:p>
          <a:p>
            <a:pPr lvl="2"/>
            <a:r>
              <a:rPr lang="ru-RU" dirty="0"/>
              <a:t>Реализовать поддержку </a:t>
            </a:r>
            <a:r>
              <a:rPr lang="ru-RU" dirty="0" err="1"/>
              <a:t>свайпа</a:t>
            </a:r>
            <a:endParaRPr lang="ru-RU" dirty="0"/>
          </a:p>
          <a:p>
            <a:pPr lvl="1"/>
            <a:r>
              <a:rPr lang="ru-RU" dirty="0"/>
              <a:t>Поиск сообщений по тексту</a:t>
            </a:r>
          </a:p>
          <a:p>
            <a:pPr lvl="2"/>
            <a:r>
              <a:rPr lang="ru-RU" dirty="0"/>
              <a:t>Мини-поисковый движок на основе </a:t>
            </a:r>
            <a:r>
              <a:rPr lang="ru-RU" dirty="0" err="1"/>
              <a:t>нейросетей</a:t>
            </a:r>
            <a:endParaRPr lang="ru-RU" dirty="0"/>
          </a:p>
          <a:p>
            <a:r>
              <a:rPr lang="ru-RU" dirty="0"/>
              <a:t>Звонки</a:t>
            </a:r>
          </a:p>
          <a:p>
            <a:pPr lvl="1"/>
            <a:r>
              <a:rPr lang="ru-RU" dirty="0"/>
              <a:t>…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Поддержка устанавливаемых приложений</a:t>
            </a:r>
          </a:p>
          <a:p>
            <a:pPr lvl="1"/>
            <a:r>
              <a:rPr lang="ru-RU" dirty="0"/>
              <a:t>Возможность установки приложения из магазина приложений</a:t>
            </a:r>
          </a:p>
          <a:p>
            <a:pPr lvl="2"/>
            <a:r>
              <a:rPr lang="ru-RU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09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46DC-14D8-C14C-9833-11D6CA17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ru-RU" dirty="0" err="1"/>
              <a:t>e</a:t>
            </a:r>
            <a:r>
              <a:rPr lang="en-US" dirty="0"/>
              <a:t>pic / user-story </a:t>
            </a:r>
            <a:r>
              <a:rPr lang="ru-RU" dirty="0"/>
              <a:t>для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C0E3E-EBC0-2648-8168-8261595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Админка</a:t>
            </a:r>
            <a:r>
              <a:rPr lang="ru-RU" dirty="0"/>
              <a:t> (</a:t>
            </a:r>
            <a:r>
              <a:rPr lang="en-US" dirty="0" err="1"/>
              <a:t>backoffice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Просмотр списка заказов</a:t>
            </a:r>
          </a:p>
          <a:p>
            <a:pPr lvl="1"/>
            <a:r>
              <a:rPr lang="ru-RU" dirty="0"/>
              <a:t>Изменение статуса заказа</a:t>
            </a:r>
          </a:p>
          <a:p>
            <a:r>
              <a:rPr lang="ru-RU" dirty="0"/>
              <a:t>Каталог товаров на сайте</a:t>
            </a:r>
          </a:p>
          <a:p>
            <a:pPr lvl="1"/>
            <a:r>
              <a:rPr lang="ru-RU" dirty="0"/>
              <a:t>Список категорий товаров</a:t>
            </a:r>
          </a:p>
          <a:p>
            <a:pPr lvl="1"/>
            <a:r>
              <a:rPr lang="ru-RU" dirty="0"/>
              <a:t>Список товаров в категории</a:t>
            </a:r>
          </a:p>
          <a:p>
            <a:pPr lvl="1"/>
            <a:r>
              <a:rPr lang="ru-RU" dirty="0"/>
              <a:t>Карточка товара</a:t>
            </a:r>
          </a:p>
          <a:p>
            <a:r>
              <a:rPr lang="ru-RU" dirty="0"/>
              <a:t>Заказ (</a:t>
            </a:r>
            <a:r>
              <a:rPr lang="ru-RU" dirty="0" err="1"/>
              <a:t>w</a:t>
            </a:r>
            <a:r>
              <a:rPr lang="en-US" dirty="0"/>
              <a:t>izard </a:t>
            </a:r>
            <a:r>
              <a:rPr lang="ru-RU" dirty="0"/>
              <a:t>заказа)</a:t>
            </a:r>
          </a:p>
          <a:p>
            <a:pPr lvl="1"/>
            <a:r>
              <a:rPr lang="ru-RU" dirty="0"/>
              <a:t>Положить товар в корзину</a:t>
            </a:r>
          </a:p>
          <a:p>
            <a:pPr lvl="1"/>
            <a:r>
              <a:rPr lang="ru-RU" dirty="0"/>
              <a:t>Управление корзиной</a:t>
            </a:r>
          </a:p>
          <a:p>
            <a:pPr lvl="1"/>
            <a:r>
              <a:rPr lang="ru-RU" dirty="0"/>
              <a:t>Ввод адреса</a:t>
            </a:r>
          </a:p>
          <a:p>
            <a:pPr lvl="1"/>
            <a:r>
              <a:rPr lang="ru-RU" dirty="0"/>
              <a:t>Выбор способа доставки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174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en-US" dirty="0" err="1"/>
              <a:t>п</a:t>
            </a:r>
            <a:r>
              <a:rPr lang="ru-RU" dirty="0" err="1"/>
              <a:t>лохие</a:t>
            </a:r>
            <a:r>
              <a:rPr lang="ru-RU" dirty="0"/>
              <a:t> примеры </a:t>
            </a:r>
            <a:r>
              <a:rPr lang="ru-RU" dirty="0" err="1"/>
              <a:t>u</a:t>
            </a:r>
            <a:r>
              <a:rPr lang="en-US" dirty="0"/>
              <a:t>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Пример про торт:</a:t>
            </a:r>
          </a:p>
          <a:p>
            <a:pPr marL="0" indent="0">
              <a:buNone/>
            </a:pPr>
            <a:endParaRPr lang="ru-RU" strike="sngStrike" dirty="0"/>
          </a:p>
          <a:p>
            <a:r>
              <a:rPr lang="ru-RU" strike="sngStrike" dirty="0"/>
              <a:t>«Я как пользователь, хочу съесть торт, чтобы съесть торт»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хочу что-нибудь поесть, чтобы утолить голод, потому что очень голоден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можно быстрее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проще можно удовлетворить эту потребность?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пока нарезать салат и отварить сосиски?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который уже немного поел, хочу съесть какой-то десерт, чтобы насладиться вкусом и выйти из за стола довольным</a:t>
            </a:r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382233"/>
            <a:ext cx="10758377" cy="51106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endParaRPr lang="ru-RU" dirty="0"/>
          </a:p>
          <a:p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/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/>
            <a:r>
              <a:rPr lang="ru-RU" dirty="0"/>
              <a:t>Обязательно отмечается ответственный (ответственные).</a:t>
            </a:r>
          </a:p>
          <a:p>
            <a:r>
              <a:rPr lang="en" dirty="0"/>
              <a:t>Done</a:t>
            </a:r>
            <a:r>
              <a:rPr lang="ru-RU" dirty="0"/>
              <a:t> — для сделанных задач, готовых к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Любые дополнительные колонки: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ru-RU" dirty="0"/>
              <a:t>Написание документации</a:t>
            </a:r>
          </a:p>
          <a:p>
            <a:pPr lvl="1"/>
            <a:r>
              <a:rPr lang="ru-RU" dirty="0"/>
              <a:t>И т.п.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r>
              <a:rPr lang="ru-RU" dirty="0"/>
              <a:t>В расчёте скорости учитываются только те фичи, которые </a:t>
            </a:r>
            <a:r>
              <a:rPr lang="ru-RU" dirty="0" err="1"/>
              <a:t>удовлетворяютт</a:t>
            </a:r>
            <a:r>
              <a:rPr lang="ru-RU" dirty="0"/>
              <a:t> критерию готовности (</a:t>
            </a:r>
            <a:r>
              <a:rPr lang="en" dirty="0"/>
              <a:t>definition of done)</a:t>
            </a:r>
          </a:p>
          <a:p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3591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7" y="1254642"/>
            <a:ext cx="11504429" cy="3349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r>
              <a:rPr lang="ru-RU" dirty="0"/>
              <a:t>Показывает сколько еще остается сделать.</a:t>
            </a:r>
          </a:p>
          <a:p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r>
              <a:rPr lang="ru-RU" dirty="0"/>
              <a:t>Вначале итерации эта сумма равна сумме всех оценок всех задач.</a:t>
            </a:r>
          </a:p>
          <a:p>
            <a:r>
              <a:rPr lang="ru-RU" dirty="0"/>
              <a:t>Каждый день в одно и то же время (например, перед </a:t>
            </a:r>
            <a:r>
              <a:rPr lang="ru-RU" dirty="0" err="1"/>
              <a:t>стендапом</a:t>
            </a:r>
            <a:r>
              <a:rPr lang="ru-RU" dirty="0"/>
              <a:t>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36512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b="1" dirty="0"/>
              <a:t>Scrum — </a:t>
            </a:r>
            <a:r>
              <a:rPr lang="ru-RU" b="1" dirty="0"/>
              <a:t>это не для всех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49010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Scrum </a:t>
            </a:r>
            <a:r>
              <a:rPr lang="ru-RU" dirty="0"/>
              <a:t>был выгоден, нужно немало условий. В частности:</a:t>
            </a:r>
          </a:p>
          <a:p>
            <a:r>
              <a:rPr lang="ru-RU" b="1" dirty="0"/>
              <a:t>Должно быть поле для экспериментов</a:t>
            </a:r>
            <a:r>
              <a:rPr lang="ru-RU" dirty="0"/>
              <a:t> </a:t>
            </a:r>
            <a:r>
              <a:rPr lang="ru-RU" b="1" dirty="0"/>
              <a:t>и исследований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построить ядерный реактор или сделать хирургическую операцию, так как цена ошибки будет слишком большой.</a:t>
            </a:r>
          </a:p>
          <a:p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</a:t>
            </a:r>
            <a:r>
              <a:rPr lang="ru-RU" b="1" dirty="0" err="1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ru-RU" dirty="0" err="1"/>
              <a:t>S</a:t>
            </a:r>
            <a:r>
              <a:rPr lang="en-US" dirty="0" err="1"/>
              <a:t>crum</a:t>
            </a:r>
            <a:r>
              <a:rPr lang="en-US" dirty="0"/>
              <a:t>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</a:t>
            </a:r>
            <a:r>
              <a:rPr lang="ru-RU" dirty="0" err="1"/>
              <a:t>Антипаттерны</a:t>
            </a:r>
            <a:r>
              <a:rPr lang="ru-RU" dirty="0"/>
              <a:t>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 err="1"/>
              <a:t>турбацией</a:t>
            </a:r>
            <a:r>
              <a:rPr lang="ru-RU" dirty="0"/>
              <a:t>».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71166-33E3-3845-AE22-E5BAC95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66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3841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482085"/>
            <a:ext cx="6115493" cy="1070270"/>
          </a:xfrm>
        </p:spPr>
        <p:txBody>
          <a:bodyPr/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60" y="1765300"/>
            <a:ext cx="6667500" cy="3327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6655981" y="158828"/>
            <a:ext cx="5197993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Долго</a:t>
            </a:r>
            <a:r>
              <a:rPr lang="ru-RU" sz="22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Очень </a:t>
            </a:r>
            <a:r>
              <a:rPr lang="ru-RU" sz="2200" b="1" dirty="0"/>
              <a:t>не любит изменения </a:t>
            </a:r>
            <a:r>
              <a:rPr lang="ru-RU" sz="22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Изменения вносить очень дорого и сложно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Большие </a:t>
            </a:r>
            <a:r>
              <a:rPr lang="ru-RU" sz="22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На выходе можем получить совсем не то, что хотел заказчик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Разработчик закладывает дополнительную стоимость для страховки рисков</a:t>
            </a:r>
          </a:p>
        </p:txBody>
      </p:sp>
    </p:spTree>
    <p:extLst>
      <p:ext uri="{BB962C8B-B14F-4D97-AF65-F5344CB8AC3E}">
        <p14:creationId xmlns:p14="http://schemas.microsoft.com/office/powerpoint/2010/main" val="294874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571" y="501804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ru-RU" dirty="0" err="1"/>
              <a:t>Кеневин</a:t>
            </a:r>
            <a:r>
              <a:rPr lang="ru-RU" dirty="0"/>
              <a:t> (</a:t>
            </a:r>
            <a:r>
              <a:rPr lang="en-US" dirty="0" err="1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т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ипов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з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апутанности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91749" y="587829"/>
            <a:ext cx="283261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0930270" cy="644968"/>
          </a:xfrm>
        </p:spPr>
        <p:txBody>
          <a:bodyPr>
            <a:noAutofit/>
          </a:bodyPr>
          <a:lstStyle/>
          <a:p>
            <a:r>
              <a:rPr lang="en" sz="3600" b="1" dirty="0"/>
              <a:t>Agile-</a:t>
            </a:r>
            <a:r>
              <a:rPr lang="ru-RU" sz="3600" b="1" dirty="0"/>
              <a:t>манифест разработки программного обеспечения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2520175"/>
            <a:ext cx="10635476" cy="39726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r>
              <a:rPr lang="ru-RU" b="1" dirty="0"/>
              <a:t>Люди и взаимодействие </a:t>
            </a:r>
            <a:r>
              <a:rPr lang="ru-RU" dirty="0"/>
              <a:t>важнее процессов и инструментов</a:t>
            </a:r>
            <a:endParaRPr lang="en-US" dirty="0"/>
          </a:p>
          <a:p>
            <a:r>
              <a:rPr lang="ru-RU" b="1" dirty="0"/>
              <a:t>Работающий продукт </a:t>
            </a:r>
            <a:r>
              <a:rPr lang="ru-RU" dirty="0"/>
              <a:t>важнее исчерпывающей документации</a:t>
            </a:r>
            <a:endParaRPr lang="en-US" dirty="0"/>
          </a:p>
          <a:p>
            <a:r>
              <a:rPr lang="ru-RU" b="1" dirty="0"/>
              <a:t>Сотрудничество с заказчиком </a:t>
            </a:r>
            <a:r>
              <a:rPr lang="ru-RU" dirty="0"/>
              <a:t>важнее согласования условий контракта</a:t>
            </a:r>
            <a:endParaRPr lang="en-US" dirty="0"/>
          </a:p>
          <a:p>
            <a:r>
              <a:rPr lang="ru-RU" b="1" dirty="0"/>
              <a:t>Готовность к изменениям</a:t>
            </a:r>
            <a:r>
              <a:rPr lang="ru-RU" dirty="0"/>
              <a:t> важнее следования первоначальному плану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То есть, не отрицая важности того, что справа,</a:t>
            </a:r>
            <a:br>
              <a:rPr lang="ru-RU" dirty="0"/>
            </a:br>
            <a:r>
              <a:rPr lang="ru-RU" dirty="0"/>
              <a:t>мы всё-таки больше ценим то, что слева.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40113-4FB9-9B4E-980A-DB94083CE986}"/>
              </a:ext>
            </a:extLst>
          </p:cNvPr>
          <p:cNvSpPr txBox="1"/>
          <p:nvPr/>
        </p:nvSpPr>
        <p:spPr>
          <a:xfrm>
            <a:off x="847493" y="1010094"/>
            <a:ext cx="10482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 2001 года 17 человек собрались на горнолыжном курорте </a:t>
            </a:r>
            <a:r>
              <a:rPr lang="en-US" dirty="0" err="1">
                <a:solidFill>
                  <a:schemeClr val="accent1"/>
                </a:solidFill>
              </a:rPr>
              <a:t>в</a:t>
            </a:r>
            <a:r>
              <a:rPr lang="ru-RU" dirty="0">
                <a:solidFill>
                  <a:schemeClr val="accent1"/>
                </a:solidFill>
              </a:rPr>
              <a:t> США). То, что родилось в ходе этой встречи, назвали </a:t>
            </a:r>
            <a:r>
              <a:rPr lang="en" dirty="0">
                <a:solidFill>
                  <a:schemeClr val="accent1"/>
                </a:solidFill>
              </a:rPr>
              <a:t>Agile Manifesto. </a:t>
            </a:r>
            <a:r>
              <a:rPr lang="ru-RU" dirty="0">
                <a:solidFill>
                  <a:schemeClr val="accent1"/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ru-RU" dirty="0" err="1">
                <a:solidFill>
                  <a:schemeClr val="accent1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ru-RU" dirty="0">
                <a:solidFill>
                  <a:schemeClr val="accent1"/>
                </a:solidFill>
              </a:rPr>
              <a:t>, </a:t>
            </a:r>
            <a:r>
              <a:rPr lang="en" dirty="0">
                <a:solidFill>
                  <a:schemeClr val="accent1"/>
                </a:solidFill>
              </a:rPr>
              <a:t>SCRUM, DSDM, Adaptive Software Development, Crystal, Feature-Driven Development, Pragmatic Programming </a:t>
            </a:r>
            <a:r>
              <a:rPr lang="en" dirty="0" err="1">
                <a:solidFill>
                  <a:schemeClr val="accent1"/>
                </a:solidFill>
              </a:rPr>
              <a:t>и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другие тяжеловесы мира разработки софта.</a:t>
            </a:r>
          </a:p>
        </p:txBody>
      </p:sp>
    </p:spTree>
    <p:extLst>
      <p:ext uri="{BB962C8B-B14F-4D97-AF65-F5344CB8AC3E}">
        <p14:creationId xmlns:p14="http://schemas.microsoft.com/office/powerpoint/2010/main" val="27920371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8501</TotalTime>
  <Words>4390</Words>
  <Application>Microsoft Macintosh PowerPoint</Application>
  <PresentationFormat>Широкоэкранный</PresentationFormat>
  <Paragraphs>405</Paragraphs>
  <Slides>53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8" baseType="lpstr">
      <vt:lpstr>Arial</vt:lpstr>
      <vt:lpstr>Ayuthaya</vt:lpstr>
      <vt:lpstr>Calibri</vt:lpstr>
      <vt:lpstr>Calibri Light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Agile-манифест разработки программного обеспечения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Кроссфункциональность :: 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Примеры</vt:lpstr>
      <vt:lpstr>Итерация / спринт (Sprint)</vt:lpstr>
      <vt:lpstr>Планирование итерации / спринта (sprint planning)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Product Backlog Grooming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(Definition of Done)</vt:lpstr>
      <vt:lpstr>Презентация PowerPoint</vt:lpstr>
      <vt:lpstr>Пример Epic / User story / Тех. задач</vt:lpstr>
      <vt:lpstr>Примеры epic / user-story для интернет-магазина</vt:lpstr>
      <vt:lpstr>Хорошие / плохие примеры user story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— это не для всех</vt:lpstr>
      <vt:lpstr>Scrum без Agile: карго-культ Scrum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35</cp:revision>
  <dcterms:created xsi:type="dcterms:W3CDTF">2022-01-27T15:06:08Z</dcterms:created>
  <dcterms:modified xsi:type="dcterms:W3CDTF">2022-02-14T09:26:03Z</dcterms:modified>
</cp:coreProperties>
</file>